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801600" cy="9601200" type="A3"/>
  <p:notesSz cx="6797675" cy="9926638"/>
  <p:defaultTextStyle>
    <a:defPPr>
      <a:defRPr lang="pl-PL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>
          <p15:clr>
            <a:srgbClr val="A4A3A4"/>
          </p15:clr>
        </p15:guide>
        <p15:guide id="2" pos="4032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07" autoAdjust="0"/>
  </p:normalViewPr>
  <p:slideViewPr>
    <p:cSldViewPr>
      <p:cViewPr varScale="1">
        <p:scale>
          <a:sx n="112" d="100"/>
          <a:sy n="112" d="100"/>
        </p:scale>
        <p:origin x="1912" y="76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29" tIns="45715" rIns="91429" bIns="45715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6332"/>
          </a:xfrm>
          <a:prstGeom prst="rect">
            <a:avLst/>
          </a:prstGeom>
        </p:spPr>
        <p:txBody>
          <a:bodyPr vert="horz" lIns="91429" tIns="45715" rIns="91429" bIns="45715" rtlCol="0"/>
          <a:lstStyle>
            <a:lvl1pPr algn="r">
              <a:defRPr sz="1200"/>
            </a:lvl1pPr>
          </a:lstStyle>
          <a:p>
            <a:fld id="{7B4B46DA-4A39-4B32-9FB8-47C5B8E6F70F}" type="datetimeFigureOut">
              <a:rPr lang="pl-PL" smtClean="0"/>
              <a:t>2026-09-24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9" tIns="45715" rIns="91429" bIns="45715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7"/>
          </a:xfrm>
          <a:prstGeom prst="rect">
            <a:avLst/>
          </a:prstGeom>
        </p:spPr>
        <p:txBody>
          <a:bodyPr vert="horz" lIns="91429" tIns="45715" rIns="91429" bIns="45715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6332"/>
          </a:xfrm>
          <a:prstGeom prst="rect">
            <a:avLst/>
          </a:prstGeom>
        </p:spPr>
        <p:txBody>
          <a:bodyPr vert="horz" lIns="91429" tIns="45715" rIns="91429" bIns="45715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5" y="9428585"/>
            <a:ext cx="2945659" cy="496332"/>
          </a:xfrm>
          <a:prstGeom prst="rect">
            <a:avLst/>
          </a:prstGeom>
        </p:spPr>
        <p:txBody>
          <a:bodyPr vert="horz" lIns="91429" tIns="45715" rIns="91429" bIns="45715" rtlCol="0" anchor="b"/>
          <a:lstStyle>
            <a:lvl1pPr algn="r">
              <a:defRPr sz="1200"/>
            </a:lvl1pPr>
          </a:lstStyle>
          <a:p>
            <a:fld id="{F90A0944-F603-4342-BAF9-6870F7FA298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74201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0A0944-F603-4342-BAF9-6870F7FA298B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98376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960120" y="2982596"/>
            <a:ext cx="10881360" cy="205803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2026-09-24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49834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2026-09-24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5742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11238" y="6169661"/>
            <a:ext cx="10881360" cy="1906905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011238" y="4069399"/>
            <a:ext cx="10881360" cy="2100262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00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2026-09-24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89296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95669" y="3135948"/>
            <a:ext cx="7958772" cy="8872220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9067800" y="3135948"/>
            <a:ext cx="7958773" cy="8872220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2026-09-24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40996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40080" y="2149158"/>
            <a:ext cx="5656263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503036" y="2149158"/>
            <a:ext cx="5658485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503036" y="3044825"/>
            <a:ext cx="5658485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2026-09-24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32229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2026-09-24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86484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2026-09-24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777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0081" y="382270"/>
            <a:ext cx="4211638" cy="162687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5070" y="382271"/>
            <a:ext cx="7156450" cy="8194358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40081" y="2009141"/>
            <a:ext cx="4211638" cy="6567488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2026-09-24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34251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09203" y="6720840"/>
            <a:ext cx="7680960" cy="79343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509203" y="857885"/>
            <a:ext cx="7680960" cy="5760720"/>
          </a:xfrm>
        </p:spPr>
        <p:txBody>
          <a:bodyPr/>
          <a:lstStyle>
            <a:lvl1pPr marL="0" indent="0">
              <a:buNone/>
              <a:defRPr sz="4500"/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2509203" y="7514273"/>
            <a:ext cx="7680960" cy="1126807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2026-09-24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57467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2026-09-24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26100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12994959" y="537845"/>
            <a:ext cx="4031615" cy="11470323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95668" y="537845"/>
            <a:ext cx="11885930" cy="11470323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2026-09-24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90882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40080" y="2240281"/>
            <a:ext cx="11521440" cy="6336348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6400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3CD07-775A-4DB2-8803-06D9FFE3EE24}" type="datetimeFigureOut">
              <a:rPr lang="pl-PL" smtClean="0"/>
              <a:t>2026-09-24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373880" y="8898891"/>
            <a:ext cx="40538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91744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16327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3969627" y="1372267"/>
            <a:ext cx="1854299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Z-CA DYREKTORA</a:t>
            </a:r>
          </a:p>
          <a:p>
            <a:pPr algn="ctr"/>
            <a:r>
              <a:rPr lang="pl-PL" sz="1400" b="1" dirty="0">
                <a:solidFill>
                  <a:schemeClr val="tx1"/>
                </a:solidFill>
              </a:rPr>
              <a:t>DS. MEDYCZNYCH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9765788" y="1360702"/>
            <a:ext cx="1777061" cy="82842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Z-CA DYREKTORA</a:t>
            </a:r>
          </a:p>
          <a:p>
            <a:pPr algn="ctr"/>
            <a:r>
              <a:rPr lang="pl-PL" sz="1400" b="1" dirty="0">
                <a:solidFill>
                  <a:schemeClr val="tx1"/>
                </a:solidFill>
              </a:rPr>
              <a:t>DS. ADMIN. – TECHNICZNYCH</a:t>
            </a:r>
            <a:r>
              <a:rPr lang="pl-PL" sz="1600" b="1" dirty="0">
                <a:solidFill>
                  <a:schemeClr val="tx1"/>
                </a:solidFill>
              </a:rPr>
              <a:t>.</a:t>
            </a:r>
          </a:p>
        </p:txBody>
      </p:sp>
      <p:cxnSp>
        <p:nvCxnSpPr>
          <p:cNvPr id="12" name="Łącznik prostoliniowy 11"/>
          <p:cNvCxnSpPr>
            <a:cxnSpLocks/>
          </p:cNvCxnSpPr>
          <p:nvPr/>
        </p:nvCxnSpPr>
        <p:spPr>
          <a:xfrm flipV="1">
            <a:off x="5409964" y="1083116"/>
            <a:ext cx="5383324" cy="111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Łącznik prostoliniowy 13"/>
          <p:cNvCxnSpPr>
            <a:cxnSpLocks/>
          </p:cNvCxnSpPr>
          <p:nvPr/>
        </p:nvCxnSpPr>
        <p:spPr>
          <a:xfrm>
            <a:off x="10793288" y="1080593"/>
            <a:ext cx="0" cy="28010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Łącznik prostoliniowy 15"/>
          <p:cNvCxnSpPr/>
          <p:nvPr/>
        </p:nvCxnSpPr>
        <p:spPr>
          <a:xfrm>
            <a:off x="466241" y="1084235"/>
            <a:ext cx="495598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Łącznik prostoliniowy 17"/>
          <p:cNvCxnSpPr>
            <a:cxnSpLocks/>
          </p:cNvCxnSpPr>
          <p:nvPr/>
        </p:nvCxnSpPr>
        <p:spPr>
          <a:xfrm flipH="1">
            <a:off x="466601" y="1088883"/>
            <a:ext cx="13512" cy="77873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Prostokąt 22"/>
          <p:cNvSpPr/>
          <p:nvPr/>
        </p:nvSpPr>
        <p:spPr>
          <a:xfrm>
            <a:off x="3984800" y="2123787"/>
            <a:ext cx="1405412" cy="6614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DZIAŁ RATOWNICTWA MEDYCZNEGO</a:t>
            </a:r>
          </a:p>
        </p:txBody>
      </p:sp>
      <p:sp>
        <p:nvSpPr>
          <p:cNvPr id="24" name="Prostokąt 23"/>
          <p:cNvSpPr/>
          <p:nvPr/>
        </p:nvSpPr>
        <p:spPr>
          <a:xfrm>
            <a:off x="3999162" y="7611693"/>
            <a:ext cx="1576961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MAGAZYN LEKÓW</a:t>
            </a:r>
          </a:p>
        </p:txBody>
      </p:sp>
      <p:sp>
        <p:nvSpPr>
          <p:cNvPr id="50" name="Prostokąt 49"/>
          <p:cNvSpPr/>
          <p:nvPr/>
        </p:nvSpPr>
        <p:spPr>
          <a:xfrm>
            <a:off x="898816" y="8555612"/>
            <a:ext cx="1660361" cy="4059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OC</a:t>
            </a:r>
          </a:p>
        </p:txBody>
      </p:sp>
      <p:sp>
        <p:nvSpPr>
          <p:cNvPr id="51" name="Prostokąt 50"/>
          <p:cNvSpPr/>
          <p:nvPr/>
        </p:nvSpPr>
        <p:spPr>
          <a:xfrm>
            <a:off x="9931277" y="3473380"/>
            <a:ext cx="1571966" cy="53008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INFORMATYCY</a:t>
            </a:r>
          </a:p>
        </p:txBody>
      </p:sp>
      <p:sp>
        <p:nvSpPr>
          <p:cNvPr id="74" name="Prostokąt 73"/>
          <p:cNvSpPr/>
          <p:nvPr/>
        </p:nvSpPr>
        <p:spPr>
          <a:xfrm>
            <a:off x="3969373" y="3093969"/>
            <a:ext cx="1926140" cy="12357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ZESPOŁY</a:t>
            </a:r>
          </a:p>
          <a:p>
            <a:pPr algn="ctr"/>
            <a:r>
              <a:rPr lang="pl-PL" sz="1400" b="1" dirty="0">
                <a:solidFill>
                  <a:schemeClr val="tx1"/>
                </a:solidFill>
              </a:rPr>
              <a:t>RATOWNICTWA MEDYCZNEGO SPECJALISTYCZNE ,,S’’  PODSTAWOWE ,,P’’</a:t>
            </a:r>
          </a:p>
        </p:txBody>
      </p:sp>
      <p:sp>
        <p:nvSpPr>
          <p:cNvPr id="75" name="Prostokąt 74"/>
          <p:cNvSpPr/>
          <p:nvPr/>
        </p:nvSpPr>
        <p:spPr>
          <a:xfrm>
            <a:off x="6922041" y="4513054"/>
            <a:ext cx="1995505" cy="11421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ZESPOŁY TRANSPORTOWE:</a:t>
            </a:r>
          </a:p>
          <a:p>
            <a:pPr algn="ctr"/>
            <a:r>
              <a:rPr lang="pl-PL" sz="1600" b="1" dirty="0">
                <a:solidFill>
                  <a:schemeClr val="tx1"/>
                </a:solidFill>
              </a:rPr>
              <a:t> </a:t>
            </a:r>
            <a:r>
              <a:rPr lang="pl-PL" sz="1100" b="1" dirty="0">
                <a:solidFill>
                  <a:schemeClr val="tx1"/>
                </a:solidFill>
              </a:rPr>
              <a:t>TRANSPORT  MEDYCZNY ,, TM’’ TRANSPORT SANITARNY</a:t>
            </a:r>
            <a:r>
              <a:rPr lang="pl-PL" sz="1600" b="1" dirty="0">
                <a:solidFill>
                  <a:schemeClr val="tx1"/>
                </a:solidFill>
              </a:rPr>
              <a:t> </a:t>
            </a:r>
            <a:r>
              <a:rPr lang="pl-PL" sz="1100" b="1" dirty="0">
                <a:solidFill>
                  <a:schemeClr val="tx1"/>
                </a:solidFill>
              </a:rPr>
              <a:t>,,TS”</a:t>
            </a:r>
          </a:p>
        </p:txBody>
      </p:sp>
      <p:cxnSp>
        <p:nvCxnSpPr>
          <p:cNvPr id="81" name="Łącznik prostoliniowy 80"/>
          <p:cNvCxnSpPr>
            <a:cxnSpLocks/>
          </p:cNvCxnSpPr>
          <p:nvPr/>
        </p:nvCxnSpPr>
        <p:spPr>
          <a:xfrm flipV="1">
            <a:off x="4687506" y="2798148"/>
            <a:ext cx="0" cy="30453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8" name="Prostokąt 87"/>
          <p:cNvSpPr/>
          <p:nvPr/>
        </p:nvSpPr>
        <p:spPr>
          <a:xfrm>
            <a:off x="879644" y="1936851"/>
            <a:ext cx="1489351" cy="51954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DZIAŁ FINANSOWO-KSIĘGOWY</a:t>
            </a:r>
          </a:p>
        </p:txBody>
      </p:sp>
      <p:sp>
        <p:nvSpPr>
          <p:cNvPr id="90" name="Prostokąt 89"/>
          <p:cNvSpPr/>
          <p:nvPr/>
        </p:nvSpPr>
        <p:spPr>
          <a:xfrm>
            <a:off x="4001807" y="5454913"/>
            <a:ext cx="1479960" cy="4945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DZIAŁ ZDROWOTNY</a:t>
            </a:r>
          </a:p>
        </p:txBody>
      </p:sp>
      <p:sp>
        <p:nvSpPr>
          <p:cNvPr id="92" name="Prostokąt 91"/>
          <p:cNvSpPr/>
          <p:nvPr/>
        </p:nvSpPr>
        <p:spPr>
          <a:xfrm>
            <a:off x="898817" y="2671947"/>
            <a:ext cx="1563670" cy="60099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DZIAŁ KADR</a:t>
            </a:r>
          </a:p>
        </p:txBody>
      </p:sp>
      <p:sp>
        <p:nvSpPr>
          <p:cNvPr id="93" name="Prostokąt 92"/>
          <p:cNvSpPr/>
          <p:nvPr/>
        </p:nvSpPr>
        <p:spPr>
          <a:xfrm>
            <a:off x="871779" y="4634087"/>
            <a:ext cx="1620154" cy="6777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PEŁNOMOCNIK DS. ISO</a:t>
            </a:r>
          </a:p>
        </p:txBody>
      </p:sp>
      <p:sp>
        <p:nvSpPr>
          <p:cNvPr id="94" name="Prostokąt 93"/>
          <p:cNvSpPr/>
          <p:nvPr/>
        </p:nvSpPr>
        <p:spPr>
          <a:xfrm>
            <a:off x="880839" y="4018815"/>
            <a:ext cx="1585973" cy="4529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RADCY PRAWNY</a:t>
            </a:r>
          </a:p>
        </p:txBody>
      </p:sp>
      <p:sp>
        <p:nvSpPr>
          <p:cNvPr id="95" name="Prostokąt 94"/>
          <p:cNvSpPr/>
          <p:nvPr/>
        </p:nvSpPr>
        <p:spPr>
          <a:xfrm>
            <a:off x="874631" y="6384348"/>
            <a:ext cx="1643669" cy="4425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ZP</a:t>
            </a:r>
          </a:p>
        </p:txBody>
      </p:sp>
      <p:sp>
        <p:nvSpPr>
          <p:cNvPr id="96" name="Prostokąt 95"/>
          <p:cNvSpPr/>
          <p:nvPr/>
        </p:nvSpPr>
        <p:spPr>
          <a:xfrm>
            <a:off x="862513" y="7107713"/>
            <a:ext cx="1620659" cy="5224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BHP</a:t>
            </a:r>
          </a:p>
        </p:txBody>
      </p:sp>
      <p:sp>
        <p:nvSpPr>
          <p:cNvPr id="97" name="Prostokąt 96"/>
          <p:cNvSpPr/>
          <p:nvPr/>
        </p:nvSpPr>
        <p:spPr>
          <a:xfrm>
            <a:off x="859225" y="5517417"/>
            <a:ext cx="1600297" cy="5004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INSPEKTOR OCHRONY DANYCH</a:t>
            </a:r>
          </a:p>
        </p:txBody>
      </p:sp>
      <p:cxnSp>
        <p:nvCxnSpPr>
          <p:cNvPr id="101" name="Łącznik prostoliniowy 100"/>
          <p:cNvCxnSpPr/>
          <p:nvPr/>
        </p:nvCxnSpPr>
        <p:spPr>
          <a:xfrm>
            <a:off x="503290" y="6629345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2" name="Łącznik prostoliniowy 101"/>
          <p:cNvCxnSpPr/>
          <p:nvPr/>
        </p:nvCxnSpPr>
        <p:spPr>
          <a:xfrm>
            <a:off x="509453" y="5756275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3" name="Łącznik prostoliniowy 102"/>
          <p:cNvCxnSpPr/>
          <p:nvPr/>
        </p:nvCxnSpPr>
        <p:spPr>
          <a:xfrm>
            <a:off x="513397" y="5084128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4" name="Łącznik prostoliniowy 103"/>
          <p:cNvCxnSpPr/>
          <p:nvPr/>
        </p:nvCxnSpPr>
        <p:spPr>
          <a:xfrm>
            <a:off x="493283" y="4205870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5" name="Łącznik prostoliniowy 104"/>
          <p:cNvCxnSpPr/>
          <p:nvPr/>
        </p:nvCxnSpPr>
        <p:spPr>
          <a:xfrm>
            <a:off x="494868" y="3643171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6" name="Łącznik prostoliniowy 105"/>
          <p:cNvCxnSpPr/>
          <p:nvPr/>
        </p:nvCxnSpPr>
        <p:spPr>
          <a:xfrm>
            <a:off x="466241" y="2940170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7" name="Łącznik prostoliniowy 106"/>
          <p:cNvCxnSpPr/>
          <p:nvPr/>
        </p:nvCxnSpPr>
        <p:spPr>
          <a:xfrm>
            <a:off x="520953" y="2196625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7" name="Prostokąt 126"/>
          <p:cNvSpPr/>
          <p:nvPr/>
        </p:nvSpPr>
        <p:spPr>
          <a:xfrm>
            <a:off x="4285989" y="161382"/>
            <a:ext cx="2265908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000" b="1" dirty="0">
                <a:solidFill>
                  <a:schemeClr val="tx1"/>
                </a:solidFill>
              </a:rPr>
              <a:t>DYREKTOR</a:t>
            </a:r>
          </a:p>
        </p:txBody>
      </p:sp>
      <p:sp>
        <p:nvSpPr>
          <p:cNvPr id="128" name="Prostokąt 127"/>
          <p:cNvSpPr/>
          <p:nvPr/>
        </p:nvSpPr>
        <p:spPr>
          <a:xfrm>
            <a:off x="368786" y="160573"/>
            <a:ext cx="2265908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>
                <a:solidFill>
                  <a:schemeClr val="tx1"/>
                </a:solidFill>
              </a:rPr>
              <a:t>ASYSTENT KIEROWNIKA PODMIOTU LECZNICZEGO</a:t>
            </a:r>
            <a:endParaRPr lang="pl-PL" sz="1400" b="1" dirty="0">
              <a:solidFill>
                <a:schemeClr val="tx1"/>
              </a:solidFill>
            </a:endParaRPr>
          </a:p>
        </p:txBody>
      </p:sp>
      <p:sp>
        <p:nvSpPr>
          <p:cNvPr id="135" name="Prostokąt 134"/>
          <p:cNvSpPr/>
          <p:nvPr/>
        </p:nvSpPr>
        <p:spPr>
          <a:xfrm>
            <a:off x="8632831" y="163312"/>
            <a:ext cx="2265908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RADA SPOŁECZNA</a:t>
            </a:r>
          </a:p>
        </p:txBody>
      </p:sp>
      <p:cxnSp>
        <p:nvCxnSpPr>
          <p:cNvPr id="138" name="Łącznik prostoliniowy 137"/>
          <p:cNvCxnSpPr>
            <a:cxnSpLocks/>
          </p:cNvCxnSpPr>
          <p:nvPr/>
        </p:nvCxnSpPr>
        <p:spPr>
          <a:xfrm>
            <a:off x="7408912" y="448605"/>
            <a:ext cx="122392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2" name="Prostokąt 61">
            <a:extLst>
              <a:ext uri="{FF2B5EF4-FFF2-40B4-BE49-F238E27FC236}">
                <a16:creationId xmlns:a16="http://schemas.microsoft.com/office/drawing/2014/main" id="{3B1F4A79-224F-45FA-9884-EB96E9D8A1B2}"/>
              </a:ext>
            </a:extLst>
          </p:cNvPr>
          <p:cNvSpPr/>
          <p:nvPr/>
        </p:nvSpPr>
        <p:spPr>
          <a:xfrm>
            <a:off x="3949642" y="6570715"/>
            <a:ext cx="1535503" cy="6894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EPIDEMIOLOGII</a:t>
            </a:r>
          </a:p>
        </p:txBody>
      </p:sp>
      <p:cxnSp>
        <p:nvCxnSpPr>
          <p:cNvPr id="28" name="Łącznik prosty 27">
            <a:extLst>
              <a:ext uri="{FF2B5EF4-FFF2-40B4-BE49-F238E27FC236}">
                <a16:creationId xmlns:a16="http://schemas.microsoft.com/office/drawing/2014/main" id="{9BD21E56-B571-4E41-A138-EFD06BFC7AF9}"/>
              </a:ext>
            </a:extLst>
          </p:cNvPr>
          <p:cNvCxnSpPr>
            <a:cxnSpLocks/>
          </p:cNvCxnSpPr>
          <p:nvPr/>
        </p:nvCxnSpPr>
        <p:spPr>
          <a:xfrm flipV="1">
            <a:off x="3619493" y="7946956"/>
            <a:ext cx="357154" cy="368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Łącznik prosty 37">
            <a:extLst>
              <a:ext uri="{FF2B5EF4-FFF2-40B4-BE49-F238E27FC236}">
                <a16:creationId xmlns:a16="http://schemas.microsoft.com/office/drawing/2014/main" id="{D901C7AF-10FB-4F79-A87E-057A19453614}"/>
              </a:ext>
            </a:extLst>
          </p:cNvPr>
          <p:cNvCxnSpPr>
            <a:stCxn id="127" idx="1"/>
          </p:cNvCxnSpPr>
          <p:nvPr/>
        </p:nvCxnSpPr>
        <p:spPr>
          <a:xfrm flipH="1">
            <a:off x="3247470" y="449414"/>
            <a:ext cx="103851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Łącznik prosty 41">
            <a:extLst>
              <a:ext uri="{FF2B5EF4-FFF2-40B4-BE49-F238E27FC236}">
                <a16:creationId xmlns:a16="http://schemas.microsoft.com/office/drawing/2014/main" id="{A1498FFC-467B-4C03-8AB1-860CA58428B1}"/>
              </a:ext>
            </a:extLst>
          </p:cNvPr>
          <p:cNvCxnSpPr/>
          <p:nvPr/>
        </p:nvCxnSpPr>
        <p:spPr>
          <a:xfrm flipH="1">
            <a:off x="3247470" y="448605"/>
            <a:ext cx="630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8" name="Prostokąt 107">
            <a:extLst>
              <a:ext uri="{FF2B5EF4-FFF2-40B4-BE49-F238E27FC236}">
                <a16:creationId xmlns:a16="http://schemas.microsoft.com/office/drawing/2014/main" id="{476B6571-D211-49A6-9225-5C5558BFA8E2}"/>
              </a:ext>
            </a:extLst>
          </p:cNvPr>
          <p:cNvSpPr/>
          <p:nvPr/>
        </p:nvSpPr>
        <p:spPr>
          <a:xfrm>
            <a:off x="873322" y="3422720"/>
            <a:ext cx="1544126" cy="5004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000" b="1" dirty="0">
                <a:solidFill>
                  <a:schemeClr val="tx1"/>
                </a:solidFill>
              </a:rPr>
              <a:t>STANOWISKO DS. KONTROLI ZARZĄDCZEJ I WEWNĘTRZNEJ</a:t>
            </a:r>
            <a:endParaRPr lang="pl-PL" sz="1000" dirty="0">
              <a:solidFill>
                <a:schemeClr val="tx1"/>
              </a:solidFill>
            </a:endParaRPr>
          </a:p>
        </p:txBody>
      </p:sp>
      <p:cxnSp>
        <p:nvCxnSpPr>
          <p:cNvPr id="55" name="Łącznik prosty 54">
            <a:extLst>
              <a:ext uri="{FF2B5EF4-FFF2-40B4-BE49-F238E27FC236}">
                <a16:creationId xmlns:a16="http://schemas.microsoft.com/office/drawing/2014/main" id="{C1C68F2D-A17C-4E93-AEB9-B61E3F29BB2E}"/>
              </a:ext>
            </a:extLst>
          </p:cNvPr>
          <p:cNvCxnSpPr>
            <a:cxnSpLocks/>
          </p:cNvCxnSpPr>
          <p:nvPr/>
        </p:nvCxnSpPr>
        <p:spPr>
          <a:xfrm>
            <a:off x="505415" y="7335304"/>
            <a:ext cx="3452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0" name="Prostokąt 109">
            <a:extLst>
              <a:ext uri="{FF2B5EF4-FFF2-40B4-BE49-F238E27FC236}">
                <a16:creationId xmlns:a16="http://schemas.microsoft.com/office/drawing/2014/main" id="{75C2B0B3-7BFB-4510-B84E-C0A673CD10F6}"/>
              </a:ext>
            </a:extLst>
          </p:cNvPr>
          <p:cNvSpPr/>
          <p:nvPr/>
        </p:nvSpPr>
        <p:spPr>
          <a:xfrm>
            <a:off x="898817" y="7929992"/>
            <a:ext cx="1572399" cy="4100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PPOŻ</a:t>
            </a:r>
          </a:p>
        </p:txBody>
      </p:sp>
      <p:sp>
        <p:nvSpPr>
          <p:cNvPr id="111" name="Prostokąt 110">
            <a:extLst>
              <a:ext uri="{FF2B5EF4-FFF2-40B4-BE49-F238E27FC236}">
                <a16:creationId xmlns:a16="http://schemas.microsoft.com/office/drawing/2014/main" id="{76A28469-A8EE-49AA-8A0B-BD9CE4A7EBD0}"/>
              </a:ext>
            </a:extLst>
          </p:cNvPr>
          <p:cNvSpPr/>
          <p:nvPr/>
        </p:nvSpPr>
        <p:spPr>
          <a:xfrm>
            <a:off x="9883021" y="2466996"/>
            <a:ext cx="1831578" cy="7851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DZIAŁ ADMINISTRACYJNO-TECHNICZNY</a:t>
            </a:r>
          </a:p>
        </p:txBody>
      </p:sp>
      <p:cxnSp>
        <p:nvCxnSpPr>
          <p:cNvPr id="66" name="Łącznik prosty 65">
            <a:extLst>
              <a:ext uri="{FF2B5EF4-FFF2-40B4-BE49-F238E27FC236}">
                <a16:creationId xmlns:a16="http://schemas.microsoft.com/office/drawing/2014/main" id="{9C6D0BC6-3859-4CFC-A53B-F4070FD57DF2}"/>
              </a:ext>
            </a:extLst>
          </p:cNvPr>
          <p:cNvCxnSpPr>
            <a:cxnSpLocks/>
          </p:cNvCxnSpPr>
          <p:nvPr/>
        </p:nvCxnSpPr>
        <p:spPr>
          <a:xfrm>
            <a:off x="3623818" y="1658113"/>
            <a:ext cx="6908" cy="63044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Łącznik prosty 69">
            <a:extLst>
              <a:ext uri="{FF2B5EF4-FFF2-40B4-BE49-F238E27FC236}">
                <a16:creationId xmlns:a16="http://schemas.microsoft.com/office/drawing/2014/main" id="{DCE32C5A-AC3C-4E88-AA3E-23D777853266}"/>
              </a:ext>
            </a:extLst>
          </p:cNvPr>
          <p:cNvCxnSpPr/>
          <p:nvPr/>
        </p:nvCxnSpPr>
        <p:spPr>
          <a:xfrm>
            <a:off x="3616589" y="1625572"/>
            <a:ext cx="3330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4" name="Łącznik prosty 83">
            <a:extLst>
              <a:ext uri="{FF2B5EF4-FFF2-40B4-BE49-F238E27FC236}">
                <a16:creationId xmlns:a16="http://schemas.microsoft.com/office/drawing/2014/main" id="{31F66C77-B328-4669-AC7D-23C75DCDD8AC}"/>
              </a:ext>
            </a:extLst>
          </p:cNvPr>
          <p:cNvCxnSpPr/>
          <p:nvPr/>
        </p:nvCxnSpPr>
        <p:spPr>
          <a:xfrm>
            <a:off x="3592488" y="2440073"/>
            <a:ext cx="36762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" name="Łącznik prosty 111">
            <a:extLst>
              <a:ext uri="{FF2B5EF4-FFF2-40B4-BE49-F238E27FC236}">
                <a16:creationId xmlns:a16="http://schemas.microsoft.com/office/drawing/2014/main" id="{DF1BA65A-B845-4427-BCF8-86AEE9B328B3}"/>
              </a:ext>
            </a:extLst>
          </p:cNvPr>
          <p:cNvCxnSpPr>
            <a:cxnSpLocks/>
          </p:cNvCxnSpPr>
          <p:nvPr/>
        </p:nvCxnSpPr>
        <p:spPr>
          <a:xfrm>
            <a:off x="3640155" y="5682362"/>
            <a:ext cx="3364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6" name="Łącznik prosty 115">
            <a:extLst>
              <a:ext uri="{FF2B5EF4-FFF2-40B4-BE49-F238E27FC236}">
                <a16:creationId xmlns:a16="http://schemas.microsoft.com/office/drawing/2014/main" id="{AD2261C2-641D-41BF-A681-8739C51D837F}"/>
              </a:ext>
            </a:extLst>
          </p:cNvPr>
          <p:cNvCxnSpPr/>
          <p:nvPr/>
        </p:nvCxnSpPr>
        <p:spPr>
          <a:xfrm>
            <a:off x="3592488" y="6826886"/>
            <a:ext cx="33974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5" name="Łącznik prosty 144">
            <a:extLst>
              <a:ext uri="{FF2B5EF4-FFF2-40B4-BE49-F238E27FC236}">
                <a16:creationId xmlns:a16="http://schemas.microsoft.com/office/drawing/2014/main" id="{8EF7C84E-DE91-4653-BD5D-DF184121DE91}"/>
              </a:ext>
            </a:extLst>
          </p:cNvPr>
          <p:cNvCxnSpPr>
            <a:stCxn id="127" idx="2"/>
          </p:cNvCxnSpPr>
          <p:nvPr/>
        </p:nvCxnSpPr>
        <p:spPr>
          <a:xfrm flipH="1">
            <a:off x="5409964" y="737446"/>
            <a:ext cx="8979" cy="3467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7" name="Łącznik prosty 146">
            <a:extLst>
              <a:ext uri="{FF2B5EF4-FFF2-40B4-BE49-F238E27FC236}">
                <a16:creationId xmlns:a16="http://schemas.microsoft.com/office/drawing/2014/main" id="{EB6E11A2-91BA-450F-B2DC-A2FD3C4A43A6}"/>
              </a:ext>
            </a:extLst>
          </p:cNvPr>
          <p:cNvCxnSpPr>
            <a:cxnSpLocks/>
            <a:stCxn id="128" idx="2"/>
          </p:cNvCxnSpPr>
          <p:nvPr/>
        </p:nvCxnSpPr>
        <p:spPr>
          <a:xfrm>
            <a:off x="1501740" y="736637"/>
            <a:ext cx="0" cy="35224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544FA5DF-CC3C-4B61-A56F-D09DB87DCA82}"/>
              </a:ext>
            </a:extLst>
          </p:cNvPr>
          <p:cNvCxnSpPr>
            <a:cxnSpLocks/>
            <a:endCxn id="10" idx="0"/>
          </p:cNvCxnSpPr>
          <p:nvPr/>
        </p:nvCxnSpPr>
        <p:spPr>
          <a:xfrm>
            <a:off x="4888632" y="1088883"/>
            <a:ext cx="8145" cy="2833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2" name="Prostokąt 81">
            <a:extLst>
              <a:ext uri="{FF2B5EF4-FFF2-40B4-BE49-F238E27FC236}">
                <a16:creationId xmlns:a16="http://schemas.microsoft.com/office/drawing/2014/main" id="{BE9E7117-EF46-4E43-9CF0-290B81A70027}"/>
              </a:ext>
            </a:extLst>
          </p:cNvPr>
          <p:cNvSpPr/>
          <p:nvPr/>
        </p:nvSpPr>
        <p:spPr>
          <a:xfrm>
            <a:off x="9913295" y="4456403"/>
            <a:ext cx="1786707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DZIAŁ TRANSPORTÓW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4D05CDF9-618E-42F2-AEAC-4B4E77A592B2}"/>
              </a:ext>
            </a:extLst>
          </p:cNvPr>
          <p:cNvCxnSpPr/>
          <p:nvPr/>
        </p:nvCxnSpPr>
        <p:spPr>
          <a:xfrm>
            <a:off x="9574490" y="2010772"/>
            <a:ext cx="0" cy="268873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y 20">
            <a:extLst>
              <a:ext uri="{FF2B5EF4-FFF2-40B4-BE49-F238E27FC236}">
                <a16:creationId xmlns:a16="http://schemas.microsoft.com/office/drawing/2014/main" id="{01D09375-870D-44CB-9971-8A3D2CF10470}"/>
              </a:ext>
            </a:extLst>
          </p:cNvPr>
          <p:cNvCxnSpPr>
            <a:cxnSpLocks/>
          </p:cNvCxnSpPr>
          <p:nvPr/>
        </p:nvCxnSpPr>
        <p:spPr>
          <a:xfrm>
            <a:off x="9574490" y="4699505"/>
            <a:ext cx="3242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Łącznik prosty 3">
            <a:extLst>
              <a:ext uri="{FF2B5EF4-FFF2-40B4-BE49-F238E27FC236}">
                <a16:creationId xmlns:a16="http://schemas.microsoft.com/office/drawing/2014/main" id="{F29695AA-A45A-458E-897D-B0C2B611B782}"/>
              </a:ext>
            </a:extLst>
          </p:cNvPr>
          <p:cNvCxnSpPr>
            <a:cxnSpLocks/>
          </p:cNvCxnSpPr>
          <p:nvPr/>
        </p:nvCxnSpPr>
        <p:spPr>
          <a:xfrm>
            <a:off x="9574490" y="2810929"/>
            <a:ext cx="3242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AAEA92E2-4769-48EB-BA47-1171E7FFA633}"/>
              </a:ext>
            </a:extLst>
          </p:cNvPr>
          <p:cNvCxnSpPr>
            <a:cxnSpLocks/>
          </p:cNvCxnSpPr>
          <p:nvPr/>
        </p:nvCxnSpPr>
        <p:spPr>
          <a:xfrm>
            <a:off x="9574490" y="3657241"/>
            <a:ext cx="3242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prosty 28">
            <a:extLst>
              <a:ext uri="{FF2B5EF4-FFF2-40B4-BE49-F238E27FC236}">
                <a16:creationId xmlns:a16="http://schemas.microsoft.com/office/drawing/2014/main" id="{E9CBB388-41EB-431E-80BD-E062E7B0E970}"/>
              </a:ext>
            </a:extLst>
          </p:cNvPr>
          <p:cNvCxnSpPr/>
          <p:nvPr/>
        </p:nvCxnSpPr>
        <p:spPr>
          <a:xfrm>
            <a:off x="9574490" y="2010772"/>
            <a:ext cx="19129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rostokąt 8"/>
          <p:cNvSpPr/>
          <p:nvPr/>
        </p:nvSpPr>
        <p:spPr>
          <a:xfrm>
            <a:off x="2380632" y="1921884"/>
            <a:ext cx="625741" cy="5566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FK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2452237" y="2671948"/>
            <a:ext cx="552963" cy="6009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DK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2434441" y="3422720"/>
            <a:ext cx="552963" cy="5004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KZW</a:t>
            </a:r>
          </a:p>
        </p:txBody>
      </p:sp>
      <p:sp>
        <p:nvSpPr>
          <p:cNvPr id="20" name="Prostokąt 19"/>
          <p:cNvSpPr/>
          <p:nvPr/>
        </p:nvSpPr>
        <p:spPr>
          <a:xfrm>
            <a:off x="2471216" y="4003469"/>
            <a:ext cx="499196" cy="4682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RP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2491934" y="4636501"/>
            <a:ext cx="478477" cy="6753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ISO</a:t>
            </a:r>
          </a:p>
        </p:txBody>
      </p:sp>
      <p:sp>
        <p:nvSpPr>
          <p:cNvPr id="26" name="Prostokąt 25"/>
          <p:cNvSpPr/>
          <p:nvPr/>
        </p:nvSpPr>
        <p:spPr>
          <a:xfrm>
            <a:off x="2468952" y="5527431"/>
            <a:ext cx="537422" cy="5004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IOD</a:t>
            </a:r>
          </a:p>
        </p:txBody>
      </p:sp>
      <p:sp>
        <p:nvSpPr>
          <p:cNvPr id="27" name="Prostokąt 26"/>
          <p:cNvSpPr/>
          <p:nvPr/>
        </p:nvSpPr>
        <p:spPr>
          <a:xfrm>
            <a:off x="2514451" y="6384343"/>
            <a:ext cx="552962" cy="4425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ZP</a:t>
            </a:r>
          </a:p>
        </p:txBody>
      </p:sp>
      <p:sp>
        <p:nvSpPr>
          <p:cNvPr id="30" name="Prostokąt 29"/>
          <p:cNvSpPr/>
          <p:nvPr/>
        </p:nvSpPr>
        <p:spPr>
          <a:xfrm>
            <a:off x="2480901" y="7105577"/>
            <a:ext cx="631354" cy="5267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BHP</a:t>
            </a:r>
          </a:p>
        </p:txBody>
      </p:sp>
      <p:sp>
        <p:nvSpPr>
          <p:cNvPr id="31" name="Prostokąt 30"/>
          <p:cNvSpPr/>
          <p:nvPr/>
        </p:nvSpPr>
        <p:spPr>
          <a:xfrm>
            <a:off x="2471216" y="7935406"/>
            <a:ext cx="583798" cy="4100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PPOŻ</a:t>
            </a:r>
          </a:p>
        </p:txBody>
      </p:sp>
      <p:sp>
        <p:nvSpPr>
          <p:cNvPr id="33" name="Prostokąt 32"/>
          <p:cNvSpPr/>
          <p:nvPr/>
        </p:nvSpPr>
        <p:spPr>
          <a:xfrm>
            <a:off x="2634694" y="160573"/>
            <a:ext cx="612776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AS</a:t>
            </a:r>
          </a:p>
        </p:txBody>
      </p:sp>
      <p:sp>
        <p:nvSpPr>
          <p:cNvPr id="37" name="Prostokąt 36"/>
          <p:cNvSpPr/>
          <p:nvPr/>
        </p:nvSpPr>
        <p:spPr>
          <a:xfrm>
            <a:off x="6551897" y="160573"/>
            <a:ext cx="857015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DN</a:t>
            </a:r>
          </a:p>
        </p:txBody>
      </p:sp>
      <p:sp>
        <p:nvSpPr>
          <p:cNvPr id="39" name="Prostokąt 38"/>
          <p:cNvSpPr/>
          <p:nvPr/>
        </p:nvSpPr>
        <p:spPr>
          <a:xfrm>
            <a:off x="10898742" y="160573"/>
            <a:ext cx="614626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RS</a:t>
            </a:r>
          </a:p>
        </p:txBody>
      </p:sp>
      <p:sp>
        <p:nvSpPr>
          <p:cNvPr id="43" name="Prostokąt 42"/>
          <p:cNvSpPr/>
          <p:nvPr/>
        </p:nvSpPr>
        <p:spPr>
          <a:xfrm>
            <a:off x="2559178" y="8561026"/>
            <a:ext cx="508235" cy="4004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OC</a:t>
            </a:r>
          </a:p>
        </p:txBody>
      </p:sp>
      <p:sp>
        <p:nvSpPr>
          <p:cNvPr id="45" name="Prostokąt 44"/>
          <p:cNvSpPr/>
          <p:nvPr/>
        </p:nvSpPr>
        <p:spPr>
          <a:xfrm>
            <a:off x="5891144" y="3093965"/>
            <a:ext cx="528470" cy="12357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ZRM</a:t>
            </a:r>
          </a:p>
        </p:txBody>
      </p:sp>
      <p:sp>
        <p:nvSpPr>
          <p:cNvPr id="47" name="Prostokąt 46"/>
          <p:cNvSpPr/>
          <p:nvPr/>
        </p:nvSpPr>
        <p:spPr>
          <a:xfrm>
            <a:off x="8924845" y="4513054"/>
            <a:ext cx="406333" cy="11410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ZT</a:t>
            </a:r>
          </a:p>
        </p:txBody>
      </p:sp>
      <p:sp>
        <p:nvSpPr>
          <p:cNvPr id="59" name="Prostokąt 58"/>
          <p:cNvSpPr/>
          <p:nvPr/>
        </p:nvSpPr>
        <p:spPr>
          <a:xfrm>
            <a:off x="5391638" y="2123787"/>
            <a:ext cx="547511" cy="6614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DRM</a:t>
            </a:r>
          </a:p>
        </p:txBody>
      </p:sp>
      <p:sp>
        <p:nvSpPr>
          <p:cNvPr id="60" name="Prostokąt 59"/>
          <p:cNvSpPr/>
          <p:nvPr/>
        </p:nvSpPr>
        <p:spPr>
          <a:xfrm>
            <a:off x="5504516" y="5454642"/>
            <a:ext cx="557166" cy="4945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DZ</a:t>
            </a:r>
          </a:p>
        </p:txBody>
      </p:sp>
      <p:sp>
        <p:nvSpPr>
          <p:cNvPr id="61" name="Prostokąt 60"/>
          <p:cNvSpPr/>
          <p:nvPr/>
        </p:nvSpPr>
        <p:spPr>
          <a:xfrm>
            <a:off x="5494739" y="6576763"/>
            <a:ext cx="547511" cy="6833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EP</a:t>
            </a:r>
          </a:p>
        </p:txBody>
      </p:sp>
      <p:sp>
        <p:nvSpPr>
          <p:cNvPr id="63" name="Prostokąt 62"/>
          <p:cNvSpPr/>
          <p:nvPr/>
        </p:nvSpPr>
        <p:spPr>
          <a:xfrm>
            <a:off x="5576124" y="7611693"/>
            <a:ext cx="572898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ML</a:t>
            </a:r>
          </a:p>
        </p:txBody>
      </p:sp>
      <p:sp>
        <p:nvSpPr>
          <p:cNvPr id="83" name="Prostokąt 82"/>
          <p:cNvSpPr/>
          <p:nvPr/>
        </p:nvSpPr>
        <p:spPr>
          <a:xfrm>
            <a:off x="5823926" y="1369543"/>
            <a:ext cx="547511" cy="5667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DM</a:t>
            </a:r>
          </a:p>
        </p:txBody>
      </p:sp>
      <p:sp>
        <p:nvSpPr>
          <p:cNvPr id="118" name="Prostokąt 117"/>
          <p:cNvSpPr/>
          <p:nvPr/>
        </p:nvSpPr>
        <p:spPr>
          <a:xfrm>
            <a:off x="11542849" y="1360702"/>
            <a:ext cx="546583" cy="82842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DA</a:t>
            </a:r>
          </a:p>
        </p:txBody>
      </p:sp>
      <p:sp>
        <p:nvSpPr>
          <p:cNvPr id="120" name="Prostokąt 119"/>
          <p:cNvSpPr/>
          <p:nvPr/>
        </p:nvSpPr>
        <p:spPr>
          <a:xfrm>
            <a:off x="11714599" y="2466996"/>
            <a:ext cx="479201" cy="7851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AT</a:t>
            </a:r>
          </a:p>
        </p:txBody>
      </p:sp>
      <p:sp>
        <p:nvSpPr>
          <p:cNvPr id="121" name="Prostokąt 120"/>
          <p:cNvSpPr/>
          <p:nvPr/>
        </p:nvSpPr>
        <p:spPr>
          <a:xfrm>
            <a:off x="11503243" y="3473380"/>
            <a:ext cx="690558" cy="53008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INF</a:t>
            </a:r>
          </a:p>
        </p:txBody>
      </p:sp>
      <p:sp>
        <p:nvSpPr>
          <p:cNvPr id="122" name="Prostokąt 121"/>
          <p:cNvSpPr/>
          <p:nvPr/>
        </p:nvSpPr>
        <p:spPr>
          <a:xfrm>
            <a:off x="11700002" y="4456402"/>
            <a:ext cx="493798" cy="5760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DT</a:t>
            </a:r>
          </a:p>
        </p:txBody>
      </p:sp>
      <p:cxnSp>
        <p:nvCxnSpPr>
          <p:cNvPr id="131" name="Łącznik prostoliniowy 79">
            <a:extLst>
              <a:ext uri="{FF2B5EF4-FFF2-40B4-BE49-F238E27FC236}">
                <a16:creationId xmlns:a16="http://schemas.microsoft.com/office/drawing/2014/main" id="{0B9BFF8D-A2A4-47A3-8285-807445CA6E98}"/>
              </a:ext>
            </a:extLst>
          </p:cNvPr>
          <p:cNvCxnSpPr/>
          <p:nvPr/>
        </p:nvCxnSpPr>
        <p:spPr>
          <a:xfrm>
            <a:off x="3613150" y="3643171"/>
            <a:ext cx="35416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4" name="Prostokąt 53">
            <a:extLst>
              <a:ext uri="{FF2B5EF4-FFF2-40B4-BE49-F238E27FC236}">
                <a16:creationId xmlns:a16="http://schemas.microsoft.com/office/drawing/2014/main" id="{3FBB855A-C591-BEB4-FBFE-4F4EB9955878}"/>
              </a:ext>
            </a:extLst>
          </p:cNvPr>
          <p:cNvSpPr/>
          <p:nvPr/>
        </p:nvSpPr>
        <p:spPr>
          <a:xfrm>
            <a:off x="9931277" y="5277025"/>
            <a:ext cx="1783759" cy="5215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DYSPOZYTORNIA TRANSPORTÓW</a:t>
            </a:r>
          </a:p>
        </p:txBody>
      </p:sp>
      <p:sp>
        <p:nvSpPr>
          <p:cNvPr id="76" name="Prostokąt 75">
            <a:extLst>
              <a:ext uri="{FF2B5EF4-FFF2-40B4-BE49-F238E27FC236}">
                <a16:creationId xmlns:a16="http://schemas.microsoft.com/office/drawing/2014/main" id="{F27AAB23-995F-AFEC-7015-F4F4D8CE4E3A}"/>
              </a:ext>
            </a:extLst>
          </p:cNvPr>
          <p:cNvSpPr/>
          <p:nvPr/>
        </p:nvSpPr>
        <p:spPr>
          <a:xfrm>
            <a:off x="11714598" y="5261750"/>
            <a:ext cx="542569" cy="53008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 err="1"/>
              <a:t>DTr</a:t>
            </a:r>
            <a:endParaRPr lang="pl-PL" sz="1400" b="1" dirty="0"/>
          </a:p>
        </p:txBody>
      </p:sp>
      <p:cxnSp>
        <p:nvCxnSpPr>
          <p:cNvPr id="80" name="Łącznik prosty 79">
            <a:extLst>
              <a:ext uri="{FF2B5EF4-FFF2-40B4-BE49-F238E27FC236}">
                <a16:creationId xmlns:a16="http://schemas.microsoft.com/office/drawing/2014/main" id="{C0687FED-DEED-3F3E-4630-E65DBE0357AC}"/>
              </a:ext>
            </a:extLst>
          </p:cNvPr>
          <p:cNvCxnSpPr>
            <a:cxnSpLocks/>
            <a:stCxn id="82" idx="2"/>
          </p:cNvCxnSpPr>
          <p:nvPr/>
        </p:nvCxnSpPr>
        <p:spPr>
          <a:xfrm>
            <a:off x="10806649" y="5032467"/>
            <a:ext cx="0" cy="17527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6" name="Prostokąt 85">
            <a:extLst>
              <a:ext uri="{FF2B5EF4-FFF2-40B4-BE49-F238E27FC236}">
                <a16:creationId xmlns:a16="http://schemas.microsoft.com/office/drawing/2014/main" id="{7DDF1939-9471-0CCA-2C85-C19EAE4447E2}"/>
              </a:ext>
            </a:extLst>
          </p:cNvPr>
          <p:cNvSpPr/>
          <p:nvPr/>
        </p:nvSpPr>
        <p:spPr>
          <a:xfrm>
            <a:off x="10008110" y="6103696"/>
            <a:ext cx="1706490" cy="52564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BAZA TRANSPORTU</a:t>
            </a:r>
          </a:p>
        </p:txBody>
      </p:sp>
      <p:cxnSp>
        <p:nvCxnSpPr>
          <p:cNvPr id="132" name="Łącznik prosty 131">
            <a:extLst>
              <a:ext uri="{FF2B5EF4-FFF2-40B4-BE49-F238E27FC236}">
                <a16:creationId xmlns:a16="http://schemas.microsoft.com/office/drawing/2014/main" id="{1F1C4DE5-F6A6-6D6F-501E-76ADA4AE4C2D}"/>
              </a:ext>
            </a:extLst>
          </p:cNvPr>
          <p:cNvCxnSpPr>
            <a:cxnSpLocks/>
            <a:stCxn id="54" idx="2"/>
          </p:cNvCxnSpPr>
          <p:nvPr/>
        </p:nvCxnSpPr>
        <p:spPr>
          <a:xfrm>
            <a:off x="10823157" y="5798539"/>
            <a:ext cx="0" cy="21931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6" name="Prostokąt 135">
            <a:extLst>
              <a:ext uri="{FF2B5EF4-FFF2-40B4-BE49-F238E27FC236}">
                <a16:creationId xmlns:a16="http://schemas.microsoft.com/office/drawing/2014/main" id="{E4FADFBA-262C-7552-AA10-CE3A08253E5B}"/>
              </a:ext>
            </a:extLst>
          </p:cNvPr>
          <p:cNvSpPr/>
          <p:nvPr/>
        </p:nvSpPr>
        <p:spPr>
          <a:xfrm>
            <a:off x="11714599" y="6096744"/>
            <a:ext cx="631601" cy="53260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DT Baza</a:t>
            </a:r>
          </a:p>
        </p:txBody>
      </p:sp>
      <p:cxnSp>
        <p:nvCxnSpPr>
          <p:cNvPr id="144" name="Łącznik prosty 143">
            <a:extLst>
              <a:ext uri="{FF2B5EF4-FFF2-40B4-BE49-F238E27FC236}">
                <a16:creationId xmlns:a16="http://schemas.microsoft.com/office/drawing/2014/main" id="{B35A2596-4CD3-EB94-53E9-24F9C6ED9764}"/>
              </a:ext>
            </a:extLst>
          </p:cNvPr>
          <p:cNvCxnSpPr>
            <a:cxnSpLocks/>
          </p:cNvCxnSpPr>
          <p:nvPr/>
        </p:nvCxnSpPr>
        <p:spPr>
          <a:xfrm flipV="1">
            <a:off x="9331178" y="4972953"/>
            <a:ext cx="551842" cy="111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Łącznik prostoliniowy 80">
            <a:extLst>
              <a:ext uri="{FF2B5EF4-FFF2-40B4-BE49-F238E27FC236}">
                <a16:creationId xmlns:a16="http://schemas.microsoft.com/office/drawing/2014/main" id="{6BCC41DA-90F1-263F-F0DA-ADA7BDDB3A98}"/>
              </a:ext>
            </a:extLst>
          </p:cNvPr>
          <p:cNvCxnSpPr>
            <a:cxnSpLocks/>
            <a:endCxn id="82" idx="2"/>
          </p:cNvCxnSpPr>
          <p:nvPr/>
        </p:nvCxnSpPr>
        <p:spPr>
          <a:xfrm flipV="1">
            <a:off x="10806649" y="5032467"/>
            <a:ext cx="0" cy="17527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5" name="Łącznik prostoliniowy 80">
            <a:extLst>
              <a:ext uri="{FF2B5EF4-FFF2-40B4-BE49-F238E27FC236}">
                <a16:creationId xmlns:a16="http://schemas.microsoft.com/office/drawing/2014/main" id="{08E9F592-5815-6831-653A-636652B27F93}"/>
              </a:ext>
            </a:extLst>
          </p:cNvPr>
          <p:cNvCxnSpPr>
            <a:cxnSpLocks/>
          </p:cNvCxnSpPr>
          <p:nvPr/>
        </p:nvCxnSpPr>
        <p:spPr>
          <a:xfrm flipV="1">
            <a:off x="10806648" y="5796897"/>
            <a:ext cx="0" cy="30453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Prostokąt 1">
            <a:extLst>
              <a:ext uri="{FF2B5EF4-FFF2-40B4-BE49-F238E27FC236}">
                <a16:creationId xmlns:a16="http://schemas.microsoft.com/office/drawing/2014/main" id="{FE1208D3-9F00-6DDD-9D63-24AF064BF119}"/>
              </a:ext>
            </a:extLst>
          </p:cNvPr>
          <p:cNvSpPr/>
          <p:nvPr/>
        </p:nvSpPr>
        <p:spPr>
          <a:xfrm>
            <a:off x="840550" y="1216061"/>
            <a:ext cx="1576898" cy="531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GŁÓWNY KSIĘGOWY</a:t>
            </a:r>
          </a:p>
        </p:txBody>
      </p:sp>
      <p:sp>
        <p:nvSpPr>
          <p:cNvPr id="3" name="Prostokąt 2">
            <a:extLst>
              <a:ext uri="{FF2B5EF4-FFF2-40B4-BE49-F238E27FC236}">
                <a16:creationId xmlns:a16="http://schemas.microsoft.com/office/drawing/2014/main" id="{1B6432B3-9F4C-5F0D-2C34-3E92D6CFAD6C}"/>
              </a:ext>
            </a:extLst>
          </p:cNvPr>
          <p:cNvSpPr/>
          <p:nvPr/>
        </p:nvSpPr>
        <p:spPr>
          <a:xfrm>
            <a:off x="2429575" y="1216143"/>
            <a:ext cx="613335" cy="5316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GK</a:t>
            </a:r>
          </a:p>
        </p:txBody>
      </p:sp>
      <p:cxnSp>
        <p:nvCxnSpPr>
          <p:cNvPr id="22" name="Łącznik: łamany 21">
            <a:extLst>
              <a:ext uri="{FF2B5EF4-FFF2-40B4-BE49-F238E27FC236}">
                <a16:creationId xmlns:a16="http://schemas.microsoft.com/office/drawing/2014/main" id="{CFB46AE7-7A9E-095A-67C5-94F748E16836}"/>
              </a:ext>
            </a:extLst>
          </p:cNvPr>
          <p:cNvCxnSpPr>
            <a:cxnSpLocks/>
            <a:stCxn id="83" idx="3"/>
            <a:endCxn id="75" idx="1"/>
          </p:cNvCxnSpPr>
          <p:nvPr/>
        </p:nvCxnSpPr>
        <p:spPr>
          <a:xfrm>
            <a:off x="6371437" y="1652928"/>
            <a:ext cx="550604" cy="3431200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Łącznik prosty 33">
            <a:extLst>
              <a:ext uri="{FF2B5EF4-FFF2-40B4-BE49-F238E27FC236}">
                <a16:creationId xmlns:a16="http://schemas.microsoft.com/office/drawing/2014/main" id="{4167884E-7241-5CD6-4783-9C1462C51F17}"/>
              </a:ext>
            </a:extLst>
          </p:cNvPr>
          <p:cNvCxnSpPr>
            <a:cxnSpLocks/>
          </p:cNvCxnSpPr>
          <p:nvPr/>
        </p:nvCxnSpPr>
        <p:spPr>
          <a:xfrm>
            <a:off x="505304" y="8160959"/>
            <a:ext cx="3452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Łącznik prosty 34">
            <a:extLst>
              <a:ext uri="{FF2B5EF4-FFF2-40B4-BE49-F238E27FC236}">
                <a16:creationId xmlns:a16="http://schemas.microsoft.com/office/drawing/2014/main" id="{751C1140-1A67-8D82-807C-FF210ED4673E}"/>
              </a:ext>
            </a:extLst>
          </p:cNvPr>
          <p:cNvCxnSpPr>
            <a:cxnSpLocks/>
          </p:cNvCxnSpPr>
          <p:nvPr/>
        </p:nvCxnSpPr>
        <p:spPr>
          <a:xfrm>
            <a:off x="466241" y="8876277"/>
            <a:ext cx="3452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Łącznik prostoliniowy 106">
            <a:extLst>
              <a:ext uri="{FF2B5EF4-FFF2-40B4-BE49-F238E27FC236}">
                <a16:creationId xmlns:a16="http://schemas.microsoft.com/office/drawing/2014/main" id="{9A069C95-264B-203B-E1EE-A36A9CEFA578}"/>
              </a:ext>
            </a:extLst>
          </p:cNvPr>
          <p:cNvCxnSpPr/>
          <p:nvPr/>
        </p:nvCxnSpPr>
        <p:spPr>
          <a:xfrm>
            <a:off x="480113" y="1488232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Łącznik: łamany 45">
            <a:extLst>
              <a:ext uri="{FF2B5EF4-FFF2-40B4-BE49-F238E27FC236}">
                <a16:creationId xmlns:a16="http://schemas.microsoft.com/office/drawing/2014/main" id="{605BD4F6-EABB-65F6-B358-12F4CCAE6CFD}"/>
              </a:ext>
            </a:extLst>
          </p:cNvPr>
          <p:cNvCxnSpPr>
            <a:cxnSpLocks/>
            <a:stCxn id="74" idx="2"/>
          </p:cNvCxnSpPr>
          <p:nvPr/>
        </p:nvCxnSpPr>
        <p:spPr>
          <a:xfrm rot="16200000" flipH="1">
            <a:off x="4529790" y="4732395"/>
            <a:ext cx="1121534" cy="316228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Łącznik prostoliniowy 80">
            <a:extLst>
              <a:ext uri="{FF2B5EF4-FFF2-40B4-BE49-F238E27FC236}">
                <a16:creationId xmlns:a16="http://schemas.microsoft.com/office/drawing/2014/main" id="{BFB184ED-B540-18DA-8437-5B1AF46D5FFB}"/>
              </a:ext>
            </a:extLst>
          </p:cNvPr>
          <p:cNvCxnSpPr>
            <a:cxnSpLocks/>
          </p:cNvCxnSpPr>
          <p:nvPr/>
        </p:nvCxnSpPr>
        <p:spPr>
          <a:xfrm flipV="1">
            <a:off x="1720280" y="1776264"/>
            <a:ext cx="0" cy="15167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ytuł 4">
            <a:extLst>
              <a:ext uri="{FF2B5EF4-FFF2-40B4-BE49-F238E27FC236}">
                <a16:creationId xmlns:a16="http://schemas.microsoft.com/office/drawing/2014/main" id="{E3728E8F-1E2E-4E98-729D-2383BE8C8B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73008" y="8240498"/>
            <a:ext cx="2144431" cy="1171622"/>
          </a:xfrm>
        </p:spPr>
        <p:txBody>
          <a:bodyPr>
            <a:normAutofit/>
          </a:bodyPr>
          <a:lstStyle/>
          <a:p>
            <a:r>
              <a:rPr lang="pl-PL" sz="1000" dirty="0">
                <a:solidFill>
                  <a:srgbClr val="0070C0"/>
                </a:solidFill>
              </a:rPr>
              <a:t>Załącznik nr 2 do Regulaminu Organizacyjnego</a:t>
            </a:r>
          </a:p>
        </p:txBody>
      </p:sp>
      <p:sp>
        <p:nvSpPr>
          <p:cNvPr id="6" name="Podtytuł 5">
            <a:extLst>
              <a:ext uri="{FF2B5EF4-FFF2-40B4-BE49-F238E27FC236}">
                <a16:creationId xmlns:a16="http://schemas.microsoft.com/office/drawing/2014/main" id="{DED096C5-8D35-1759-2BC9-3C14E64E501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60799574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533</TotalTime>
  <Words>139</Words>
  <Application>Microsoft Office PowerPoint</Application>
  <PresentationFormat>Papier A3 (297x420 mm)</PresentationFormat>
  <Paragraphs>60</Paragraphs>
  <Slides>1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4" baseType="lpstr">
      <vt:lpstr>Arial</vt:lpstr>
      <vt:lpstr>Calibri</vt:lpstr>
      <vt:lpstr>Motyw pakietu Office</vt:lpstr>
      <vt:lpstr>Załącznik nr 2 do Regulaminu Organizacyjnego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User</dc:creator>
  <cp:lastModifiedBy>user</cp:lastModifiedBy>
  <cp:revision>53</cp:revision>
  <cp:lastPrinted>2025-02-28T07:41:18Z</cp:lastPrinted>
  <dcterms:created xsi:type="dcterms:W3CDTF">2018-08-14T07:20:16Z</dcterms:created>
  <dcterms:modified xsi:type="dcterms:W3CDTF">2026-09-24T07:02:25Z</dcterms:modified>
</cp:coreProperties>
</file>